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73" r:id="rId3"/>
    <p:sldId id="274" r:id="rId5"/>
    <p:sldId id="257" r:id="rId6"/>
    <p:sldId id="303" r:id="rId7"/>
    <p:sldId id="304" r:id="rId8"/>
    <p:sldId id="283" r:id="rId9"/>
    <p:sldId id="343" r:id="rId10"/>
    <p:sldId id="344" r:id="rId11"/>
    <p:sldId id="277" r:id="rId12"/>
    <p:sldId id="345" r:id="rId13"/>
    <p:sldId id="305" r:id="rId14"/>
    <p:sldId id="306" r:id="rId15"/>
    <p:sldId id="311" r:id="rId16"/>
    <p:sldId id="346" r:id="rId17"/>
    <p:sldId id="349" r:id="rId18"/>
    <p:sldId id="348" r:id="rId19"/>
    <p:sldId id="350" r:id="rId20"/>
    <p:sldId id="351" r:id="rId21"/>
    <p:sldId id="352" r:id="rId22"/>
    <p:sldId id="339" r:id="rId23"/>
    <p:sldId id="300" r:id="rId24"/>
    <p:sldId id="342" r:id="rId25"/>
  </p:sldIdLst>
  <p:sldSz cx="12192000" cy="6858000"/>
  <p:notesSz cx="7103745" cy="10234295"/>
  <p:embeddedFontLst>
    <p:embeddedFont>
      <p:font typeface="微软雅黑" panose="020B0503020204020204" charset="-122"/>
      <p:regular r:id="rId31"/>
    </p:embeddedFont>
    <p:embeddedFont>
      <p:font typeface="方正楷体_GB2312" panose="02000000000000000000" charset="-122"/>
      <p:regular r:id="rId32"/>
    </p:embeddedFont>
    <p:embeddedFont>
      <p:font typeface="Microsoft YaHei UI" panose="020B0503020204020204" pitchFamily="3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B278B"/>
    <a:srgbClr val="4F278A"/>
    <a:srgbClr val="47278C"/>
    <a:srgbClr val="64B9C5"/>
    <a:srgbClr val="46268A"/>
    <a:srgbClr val="9A6BBB"/>
    <a:srgbClr val="8A4C97"/>
    <a:srgbClr val="7852A3"/>
    <a:srgbClr val="D82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92"/>
        <p:guide pos="3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55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tags" Target="../tags/tag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44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tags" Target="../tags/tag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tags" Target="../tags/tag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28.xml"/><Relationship Id="rId2" Type="http://schemas.openxmlformats.org/officeDocument/2006/relationships/image" Target="../media/image12.jpeg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7.xml"/><Relationship Id="rId2" Type="http://schemas.openxmlformats.org/officeDocument/2006/relationships/image" Target="../media/image14.png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541270"/>
            <a:ext cx="5990590" cy="265874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</a:t>
            </a:r>
            <a:r>
              <a:rPr lang="zh-CN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课中</a:t>
            </a:r>
            <a:r>
              <a:rPr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你将学习：</a:t>
            </a:r>
            <a:endParaRPr lang="en-US" altLang="en-US" sz="22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2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生活中有哪些常见的开环控制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开环控制有哪些特点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2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怎样通过程序实现电风扇的开环控制</a:t>
            </a:r>
            <a:endParaRPr lang="zh-CN" altLang="en-US" sz="22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zh-CN" dirty="0"/>
              <a:t>开环控制处处显</a:t>
            </a:r>
            <a:endParaRPr lang="zh-CN" altLang="zh-CN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开环控制的特点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031240" y="1613535"/>
            <a:ext cx="9958070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比如天气炎热时，同学们会打开风扇，然后选择风扇挡位，风扇就会按照选择好的挡位转动起来。请你观察风扇的工作过程，完成风扇工作过程示意图（图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3.2.4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）的绘制。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70275" y="546893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电风扇工作过程示意图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319020" y="2757805"/>
            <a:ext cx="7236460" cy="2302510"/>
            <a:chOff x="3015" y="4343"/>
            <a:chExt cx="11396" cy="3626"/>
          </a:xfrm>
        </p:grpSpPr>
        <p:sp>
          <p:nvSpPr>
            <p:cNvPr id="4" name="矩形 85"/>
            <p:cNvSpPr/>
            <p:nvPr/>
          </p:nvSpPr>
          <p:spPr>
            <a:xfrm>
              <a:off x="3015" y="4343"/>
              <a:ext cx="11396" cy="362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6" name="文本框 87"/>
            <p:cNvSpPr txBox="1"/>
            <p:nvPr/>
          </p:nvSpPr>
          <p:spPr>
            <a:xfrm>
              <a:off x="4582" y="4820"/>
              <a:ext cx="1643" cy="64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r>
                <a:rPr lang="en-US" altLang="zh-CN" sz="1200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 panose="02020603050405020304"/>
                </a:rPr>
                <a:t>输入</a:t>
              </a:r>
              <a:endParaRPr lang="en-US" altLang="zh-CN" sz="1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0" name="矩形 286"/>
            <p:cNvSpPr txBox="1"/>
            <p:nvPr/>
          </p:nvSpPr>
          <p:spPr>
            <a:xfrm>
              <a:off x="7916" y="5798"/>
              <a:ext cx="1932" cy="118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1200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endParaRPr>
            </a:p>
            <a:p>
              <a:pPr lvl="0" algn="ctr">
                <a:buClrTx/>
                <a:buSzTx/>
                <a:buFontTx/>
              </a:pPr>
              <a:r>
                <a:rPr lang="en-US" altLang="zh-CN" sz="1200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 panose="02020603050405020304"/>
                </a:rPr>
                <a:t>按设定的风速生成指令</a:t>
              </a:r>
              <a:endParaRPr lang="en-US" altLang="zh-CN" sz="1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1" name="文本框 288"/>
            <p:cNvSpPr txBox="1"/>
            <p:nvPr/>
          </p:nvSpPr>
          <p:spPr>
            <a:xfrm>
              <a:off x="11594" y="4821"/>
              <a:ext cx="1296" cy="55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1200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 panose="02020603050405020304"/>
                </a:rPr>
                <a:t>输出</a:t>
              </a:r>
              <a:endParaRPr lang="en-US" altLang="zh-CN" sz="1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2" name="文本框 94"/>
            <p:cNvSpPr txBox="1"/>
            <p:nvPr/>
          </p:nvSpPr>
          <p:spPr>
            <a:xfrm>
              <a:off x="8183" y="4821"/>
              <a:ext cx="1296" cy="55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1200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 panose="02020603050405020304"/>
                </a:rPr>
                <a:t>计算</a:t>
              </a:r>
              <a:endParaRPr lang="en-US" altLang="zh-CN" sz="1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13" name="直接连接符 289"/>
            <p:cNvCxnSpPr/>
            <p:nvPr/>
          </p:nvCxnSpPr>
          <p:spPr>
            <a:xfrm flipV="1">
              <a:off x="4441" y="7419"/>
              <a:ext cx="1772" cy="1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连接符 289"/>
            <p:cNvCxnSpPr/>
            <p:nvPr/>
          </p:nvCxnSpPr>
          <p:spPr>
            <a:xfrm flipV="1">
              <a:off x="8050" y="7396"/>
              <a:ext cx="1772" cy="1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连接符 289"/>
            <p:cNvCxnSpPr/>
            <p:nvPr/>
          </p:nvCxnSpPr>
          <p:spPr>
            <a:xfrm flipV="1">
              <a:off x="11594" y="7406"/>
              <a:ext cx="1772" cy="1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开环控制的特点</a:t>
            </a:r>
            <a:endParaRPr lang="zh-CN" altLang="en-US" sz="2800" dirty="0"/>
          </a:p>
        </p:txBody>
      </p:sp>
      <p:sp>
        <p:nvSpPr>
          <p:cNvPr id="8" name="圆角矩形标注 7"/>
          <p:cNvSpPr/>
          <p:nvPr/>
        </p:nvSpPr>
        <p:spPr>
          <a:xfrm>
            <a:off x="1575435" y="1153795"/>
            <a:ext cx="6025515" cy="2275840"/>
          </a:xfrm>
          <a:prstGeom prst="wedgeRoundRectCallout">
            <a:avLst>
              <a:gd name="adj1" fmla="val 47130"/>
              <a:gd name="adj2" fmla="val 679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我们发现，教室的风扇接通电源并选定挡位后，风扇无法感知环境温度，更不会重新选择挡位进行转动，这样的工作过程就属于开环控制。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小清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7945" y="2169160"/>
            <a:ext cx="2905760" cy="3696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开环控制的特点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283970" y="1958340"/>
            <a:ext cx="9624060" cy="28613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其实开环控制系统因为它的行为相对简单，不会根据实际情况改变输出结果，稳定性较好，出错概率也小，所以经常用在控制要求不高、成本较低的场合。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例如，日常生活中风扇的调速、电视机遥控换台、灯光照明等，这些设备只需要接收输入的指令，完成设定好的输出，不需要高精度的控制，因此采用开环控制即可满足要求，且成本较低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7450" y="1080135"/>
            <a:ext cx="1669415" cy="626745"/>
          </a:xfrm>
          <a:prstGeom prst="roundRect">
            <a:avLst>
              <a:gd name="adj" fmla="val 23979"/>
            </a:avLst>
          </a:prstGeom>
          <a:solidFill>
            <a:srgbClr val="46268A"/>
          </a:solidFill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你知道吗？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61010" y="1415415"/>
            <a:ext cx="11626850" cy="132905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开环控制在我们的日常生活中有着极为广泛的应用。例如，微波炉在加热食物时，一旦设定好温度与时间，便会依照既定参数持续运行，其间不会再对输出进行调整。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2" name="图片 52" descr="3.2.3 微波炉热食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8" y="2952433"/>
            <a:ext cx="2369820" cy="1581150"/>
          </a:xfrm>
          <a:prstGeom prst="roundRect">
            <a:avLst/>
          </a:prstGeom>
        </p:spPr>
      </p:pic>
      <p:pic>
        <p:nvPicPr>
          <p:cNvPr id="53" name="图片 53" descr="3.2.4 使用洗衣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248" y="2953703"/>
            <a:ext cx="2425065" cy="1617345"/>
          </a:xfrm>
          <a:prstGeom prst="roundRect">
            <a:avLst/>
          </a:prstGeom>
        </p:spPr>
      </p:pic>
      <p:pic>
        <p:nvPicPr>
          <p:cNvPr id="38" name="图片 38" descr="图3.2.7手按台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4303" y="2793683"/>
            <a:ext cx="2513965" cy="1765300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890" y="4771390"/>
            <a:ext cx="1184592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3.2.5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微波炉加热食物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3.2.6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使用洗衣机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3.2.7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使用吹风机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3.2.8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使用台灯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360" y="2954020"/>
            <a:ext cx="2171700" cy="1737360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24535" y="1555115"/>
            <a:ext cx="1115631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请你根据绘制的风扇工作流程示意图和开环控制中开关的选择，试着在主控板上为模拟风扇选择合适的开关，实现有效控制，填写表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724535" y="3071495"/>
          <a:ext cx="9888220" cy="3187065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2266315"/>
                <a:gridCol w="2917825"/>
                <a:gridCol w="2114550"/>
                <a:gridCol w="2589530"/>
              </a:tblGrid>
              <a:tr h="59118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功能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需求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主控板上的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开关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选用的控制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开关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选用的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理由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3881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打开风扇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A </a:t>
                      </a: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金手指触摸板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麦克风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六轴加速度传感器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关闭风扇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风速调大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风速调小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6655" y="2588895"/>
            <a:ext cx="588835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方正黑体_GBK"/>
                <a:ea typeface="方正黑体_GBK"/>
              </a:rPr>
              <a:t>3.2.2</a:t>
            </a:r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　模拟电风扇的开关</a:t>
            </a:r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选择</a:t>
            </a:r>
            <a:endParaRPr lang="zh-CN" altLang="en-US" sz="2000">
              <a:solidFill>
                <a:srgbClr val="231F20"/>
              </a:solidFill>
              <a:latin typeface="方正黑体_GBK"/>
              <a:ea typeface="方正黑体_GB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8" name="圆角矩形标注 7"/>
          <p:cNvSpPr/>
          <p:nvPr/>
        </p:nvSpPr>
        <p:spPr>
          <a:xfrm>
            <a:off x="4610100" y="1547495"/>
            <a:ext cx="6025515" cy="2275840"/>
          </a:xfrm>
          <a:prstGeom prst="wedgeRoundRectCallout">
            <a:avLst>
              <a:gd name="adj1" fmla="val -63952"/>
              <a:gd name="adj2" fmla="val 6406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主控板上的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OLED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显示屏不仅可以显示软件内置图像，还可以上传、显示自己本地的图片。主控板支持显示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PBM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BMP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两种格式的图片。请你按照以下步骤一起来试一试吧！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小清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490" y="2102485"/>
            <a:ext cx="2308225" cy="3768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43280" y="1550035"/>
            <a:ext cx="10551795" cy="2019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22605">
              <a:lnSpc>
                <a:spcPct val="20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第一步：将风扇初始图片转换成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128</a:t>
            </a:r>
            <a:r>
              <a:rPr lang="en-US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×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64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像素大小（主控板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OLED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显示屏的大小）的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PBM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格式，如图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3.2.9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1705" y="5225415"/>
            <a:ext cx="3641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3.2.9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格式转换图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860" y="3038475"/>
            <a:ext cx="605028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43280" y="1099185"/>
            <a:ext cx="10551795" cy="1550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22605">
              <a:lnSpc>
                <a:spcPct val="20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第二步：将编程软件切换至代码视图，找到主控板文件下的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导入按钮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，单击后选中准备好的图片进行导入，最后单击同步按钮，就可以在主控板文件下看到自己的图片文件。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6005" y="5497195"/>
            <a:ext cx="36410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3.2.10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导入图片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005" y="2483485"/>
            <a:ext cx="3726180" cy="2959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43280" y="1219835"/>
            <a:ext cx="10551795" cy="7905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22605">
              <a:lnSpc>
                <a:spcPct val="20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第三步：编写程序（图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3.2.11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），显示自己导入的图片即可。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8505" y="5497195"/>
            <a:ext cx="41236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3.2.11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编写程序显示风扇图片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3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5075" y="1921510"/>
            <a:ext cx="6508750" cy="3383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665480" y="1219835"/>
            <a:ext cx="3033395" cy="7905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22605">
              <a:lnSpc>
                <a:spcPct val="20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这是小清编写的程序（图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3.2.13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），请你理解其编写意图，并下载到主控板验证其效果。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8505" y="5497195"/>
            <a:ext cx="502856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3.2.13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开环控制下的模拟风扇程序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9FF">
                  <a:alpha val="100000"/>
                </a:srgbClr>
              </a:clrFrom>
              <a:clrTo>
                <a:srgbClr val="F6F9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0845" y="875030"/>
            <a:ext cx="7727950" cy="4622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开环控制处处显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30" y="1439545"/>
            <a:ext cx="5939155" cy="4280535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在我们的日常生活中，控制无处不在，比如调节手机屏幕亮度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）、控制电视机音量（图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等。开环控制是其中一种非常基础且广泛运用的控制方式。它就像我们提前设定好闹钟，闹钟到了设定的时间就会响，而不需要根据实际情况进行调整。我们已经熟悉了自动控制，本节课我们将继续学习自动控制中的开环控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6685" y="5039995"/>
            <a:ext cx="533717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3.2.1</a:t>
            </a:r>
            <a:r>
              <a:rPr lang="zh-CN" altLang="en-US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　调节手机屏幕亮度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 3.2.2</a:t>
            </a:r>
            <a:r>
              <a:rPr lang="zh-CN" altLang="en-US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　控制电视机音量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endParaRPr lang="en-US" altLang="zh-CN" sz="1600">
              <a:solidFill>
                <a:srgbClr val="231F2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6685" y="2567940"/>
            <a:ext cx="5337175" cy="20307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开环控制的运用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1010" y="1376045"/>
            <a:ext cx="112287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22605"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小组讨论：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22605">
              <a:lnSpc>
                <a:spcPct val="150000"/>
              </a:lnSpc>
            </a:pP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1400" y="2049780"/>
            <a:ext cx="959167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阅读教材P85程序，通过程序测试与观察实践，讨论以下问题：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（1）小清选用的开关是？         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（2）在这个模拟电风扇开环控制的过程中输入量有几个，实现了风扇的哪些输出？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（3）变量n对电风扇的控制起到了怎样的作用？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电脑小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445" y="3429000"/>
            <a:ext cx="2413635" cy="24625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864360"/>
            <a:ext cx="11094720" cy="3814445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小清已经实现了风扇的启动和风速调整，请你试一试编写一段程序实现风扇的关闭。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6800" y="1070610"/>
            <a:ext cx="12312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190500" y="110426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altLang="en-US" sz="2800" dirty="0">
                <a:sym typeface="+mn-ea"/>
              </a:rPr>
              <a:t>第</a:t>
            </a:r>
            <a:r>
              <a:rPr lang="en-US" altLang="zh-CN" sz="2800" dirty="0">
                <a:sym typeface="+mn-ea"/>
              </a:rPr>
              <a:t>2</a:t>
            </a:r>
            <a:r>
              <a:rPr altLang="en-US" sz="2800" dirty="0">
                <a:sym typeface="+mn-ea"/>
              </a:rPr>
              <a:t>课</a:t>
            </a:r>
            <a:r>
              <a:rPr lang="en-US" altLang="zh-CN" sz="2800" dirty="0">
                <a:sym typeface="+mn-ea"/>
              </a:rPr>
              <a:t>  </a:t>
            </a:r>
            <a:r>
              <a:rPr altLang="en-US" sz="2800" dirty="0">
                <a:sym typeface="+mn-ea"/>
              </a:rPr>
              <a:t>开环控制处处显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5523230" cy="901700"/>
            <a:chOff x="1678" y="2959"/>
            <a:chExt cx="869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700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开环控制的</a:t>
              </a:r>
              <a:r>
                <a:rPr lang="en-US" altLang="zh-CN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早晨</a:t>
              </a:r>
              <a:r>
                <a:rPr lang="en-US" altLang="zh-CN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endParaRPr lang="en-US" altLang="zh-CN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4558030" cy="901700"/>
            <a:chOff x="1678" y="2959"/>
            <a:chExt cx="717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开环控制的特点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4558030" cy="901700"/>
            <a:chOff x="1678" y="2959"/>
            <a:chExt cx="717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开环控制的运用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开环控制的</a:t>
            </a:r>
            <a:r>
              <a:rPr lang="en-US" altLang="zh-CN" sz="2800" dirty="0"/>
              <a:t>“</a:t>
            </a:r>
            <a:r>
              <a:rPr altLang="en-US" sz="2800" dirty="0"/>
              <a:t>早晨</a:t>
            </a:r>
            <a:r>
              <a:rPr lang="en-US" altLang="zh-CN" sz="2800" dirty="0"/>
              <a:t>”</a:t>
            </a:r>
            <a:endParaRPr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82015" y="969645"/>
            <a:ext cx="1080198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20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叮铃铃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闹钟响了，小清睁开眼，随后手动将闹钟关闭，起床，走到洗漱间打开水龙头洗漱，洗漱完发现桌上放着微波炉热好的早餐，这是小清日常的早晨。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125345" y="2415540"/>
            <a:ext cx="5968365" cy="761365"/>
          </a:xfrm>
          <a:prstGeom prst="wedgeRoundRectCallout">
            <a:avLst>
              <a:gd name="adj1" fmla="val -57522"/>
              <a:gd name="adj2" fmla="val 12856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早上被闹钟叫醒，如果不关掉，闹钟就会一直响。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994535" y="4658995"/>
            <a:ext cx="7078345" cy="1080135"/>
          </a:xfrm>
          <a:prstGeom prst="wedgeRoundRectCallout">
            <a:avLst>
              <a:gd name="adj1" fmla="val -54745"/>
              <a:gd name="adj2" fmla="val -987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使用微波炉热早餐，有时候早餐都没有热透，微波炉也不知道。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051810" y="3525520"/>
            <a:ext cx="6393815" cy="655955"/>
          </a:xfrm>
          <a:prstGeom prst="wedgeRoundRectCallout">
            <a:avLst>
              <a:gd name="adj1" fmla="val 60289"/>
              <a:gd name="adj2" fmla="val -2202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水龙头被打开后会一直流水，人走了，它也不知道。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 descr="小清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09875"/>
            <a:ext cx="1784985" cy="2803525"/>
          </a:xfrm>
          <a:prstGeom prst="rect">
            <a:avLst/>
          </a:prstGeom>
        </p:spPr>
      </p:pic>
      <p:pic>
        <p:nvPicPr>
          <p:cNvPr id="14" name="图片 13" descr="小华坐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4770" y="2498725"/>
            <a:ext cx="299085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</a:t>
            </a:r>
            <a:r>
              <a:rPr lang="en-US" altLang="zh-CN" sz="2800" dirty="0">
                <a:sym typeface="+mn-ea"/>
              </a:rPr>
              <a:t>“</a:t>
            </a:r>
            <a:r>
              <a:rPr altLang="en-US" sz="2800" dirty="0">
                <a:sym typeface="+mn-ea"/>
              </a:rPr>
              <a:t>早晨</a:t>
            </a:r>
            <a:r>
              <a:rPr lang="en-US" altLang="zh-CN" sz="2800" dirty="0">
                <a:sym typeface="+mn-ea"/>
              </a:rPr>
              <a:t>”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126490" y="1991360"/>
            <a:ext cx="566737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像上面这样不监测执行结果，不将控制的结果反馈回来影响当前控制的系统叫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开环控制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。例如，打开水龙头后，按下开关的一瞬间控制活动就已结束，水龙头是否流水对按开关这个活动并没有影响。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2895" y="526192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水龙头流水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 b="9583"/>
          <a:stretch>
            <a:fillRect/>
          </a:stretch>
        </p:blipFill>
        <p:spPr>
          <a:xfrm>
            <a:off x="7843520" y="1390650"/>
            <a:ext cx="2698115" cy="3564890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</a:t>
            </a:r>
            <a:r>
              <a:rPr lang="en-US" altLang="zh-CN" sz="2800" dirty="0">
                <a:sym typeface="+mn-ea"/>
              </a:rPr>
              <a:t>“</a:t>
            </a:r>
            <a:r>
              <a:rPr altLang="en-US" sz="2800" dirty="0">
                <a:sym typeface="+mn-ea"/>
              </a:rPr>
              <a:t>早晨</a:t>
            </a:r>
            <a:r>
              <a:rPr lang="en-US" altLang="zh-CN" sz="2800" dirty="0">
                <a:sym typeface="+mn-ea"/>
              </a:rPr>
              <a:t>”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61010" y="1633220"/>
            <a:ext cx="1115631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说一说，表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中这些自动控制过程的输出是否会监测执行结果？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724535" y="2746375"/>
          <a:ext cx="10767060" cy="2534920"/>
        </p:xfrm>
        <a:graphic>
          <a:graphicData uri="http://schemas.openxmlformats.org/drawingml/2006/table">
            <a:tbl>
              <a:tblPr firstRow="1">
                <a:tableStyleId>{0660B408-B3CF-4A94-85FC-2B1E0A45F4A2}</a:tableStyleId>
              </a:tblPr>
              <a:tblGrid>
                <a:gridCol w="1829435"/>
                <a:gridCol w="1316990"/>
                <a:gridCol w="2540635"/>
                <a:gridCol w="2295525"/>
                <a:gridCol w="2784475"/>
              </a:tblGrid>
              <a:tr h="59118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自动控制设备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输入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计算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输出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是否已监测执行结果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3881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闹钟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设定时间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是否到时间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响铃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不响铃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否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水龙头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5214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微波炉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1000" y="2251710"/>
            <a:ext cx="588835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方正黑体_GBK"/>
                <a:ea typeface="方正黑体_GBK"/>
              </a:rPr>
              <a:t>3.2.1</a:t>
            </a:r>
            <a:r>
              <a:rPr lang="zh-CN" altLang="en-US" sz="2000">
                <a:solidFill>
                  <a:srgbClr val="231F20"/>
                </a:solidFill>
                <a:latin typeface="方正黑体_GBK"/>
                <a:ea typeface="方正黑体_GBK"/>
              </a:rPr>
              <a:t>　生活中的自动控制表</a:t>
            </a:r>
            <a:endParaRPr lang="zh-CN" altLang="en-US" sz="2000">
              <a:solidFill>
                <a:srgbClr val="231F20"/>
              </a:solidFill>
              <a:latin typeface="方正黑体_GBK"/>
              <a:ea typeface="方正黑体_GB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</a:t>
            </a:r>
            <a:r>
              <a:rPr lang="en-US" altLang="zh-CN" sz="2800" dirty="0">
                <a:sym typeface="+mn-ea"/>
              </a:rPr>
              <a:t>“</a:t>
            </a:r>
            <a:r>
              <a:rPr altLang="en-US" sz="2800" dirty="0">
                <a:sym typeface="+mn-ea"/>
              </a:rPr>
              <a:t>早晨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518160" y="2190750"/>
            <a:ext cx="1115631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想一想，对于这些自动控制是否一定达到了我们预期的目的？是否需要再次人工干预？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开环控制的</a:t>
            </a:r>
            <a:r>
              <a:rPr lang="en-US" altLang="zh-CN" sz="2800" dirty="0">
                <a:sym typeface="+mn-ea"/>
              </a:rPr>
              <a:t>“</a:t>
            </a:r>
            <a:r>
              <a:rPr altLang="en-US" sz="2800" dirty="0">
                <a:sym typeface="+mn-ea"/>
              </a:rPr>
              <a:t>早晨</a:t>
            </a:r>
            <a:r>
              <a:rPr lang="en-US" altLang="zh-CN" sz="2800" dirty="0">
                <a:sym typeface="+mn-ea"/>
              </a:rPr>
              <a:t>”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86130" y="3774440"/>
            <a:ext cx="10776585" cy="174561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3.2.3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中可以看出，开环系统中，输入量到输出量之间的信号是</a:t>
            </a: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单向传递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的，操作者输入指令，在控制器的指挥下，执行器对被控对象进行控制，实现对应的输出。在整个执行过程中，输出量仅受输入量的控制，因此输入量的设计十分关键，且输出量不会对系统的控制产生任何影响。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3825" y="337534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开环控制系统方框图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007870"/>
            <a:ext cx="99060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开环控制的特点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967990"/>
            <a:ext cx="2190750" cy="282765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2515235" y="1513840"/>
            <a:ext cx="8878570" cy="2127885"/>
          </a:xfrm>
          <a:prstGeom prst="wedgeRoundRectCallout">
            <a:avLst>
              <a:gd name="adj1" fmla="val -48262"/>
              <a:gd name="adj2" fmla="val 7306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来说，开环控制系统的结构相对简单，不需要对输出结果进行监测，其操作往往也比较简单。很多开环控制系统的工作过程都是厂家设定好的，它产生的结果也基本是固定的，人们只需控制输入，就可以得到预定的输出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P81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19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TABLE_ENDDRAG_ORIGIN_RECT" val="847*233"/>
  <p:tag name="TABLE_ENDDRAG_RECT" val="57*216*847*233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TABLE_ENDDRAG_ORIGIN_RECT" val="778*369"/>
  <p:tag name="TABLE_ENDDRAG_RECT" val="57*241*778*369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resource_record_key" val="{&quot;10&quot;:[50034617,21539937],&quot;29&quot;:[50000283],&quot;70&quot;:[3314426,3322402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2470</Words>
  <Application>WPS 演示</Application>
  <PresentationFormat>自定义</PresentationFormat>
  <Paragraphs>313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Times New Roman</vt:lpstr>
      <vt:lpstr>Microsoft YaHei UI</vt:lpstr>
      <vt:lpstr>方正黑体_GBK</vt:lpstr>
      <vt:lpstr>Arial Unicode MS</vt:lpstr>
      <vt:lpstr>Calibri</vt:lpstr>
      <vt:lpstr>Office 主题​​</vt:lpstr>
      <vt:lpstr>第2课 开环控制处处显</vt:lpstr>
      <vt:lpstr>第2课  开环控制处处显</vt:lpstr>
      <vt:lpstr>PowerPoint 演示文稿</vt:lpstr>
      <vt:lpstr>开环控制的“早晨”</vt:lpstr>
      <vt:lpstr>开环控制的“早晨”</vt:lpstr>
      <vt:lpstr>开环控制的“早晨”</vt:lpstr>
      <vt:lpstr>开环控制的“早晨</vt:lpstr>
      <vt:lpstr>开环控制的“早晨”</vt:lpstr>
      <vt:lpstr>开环控制的特点</vt:lpstr>
      <vt:lpstr>开环控制的特点</vt:lpstr>
      <vt:lpstr>开环控制的特点</vt:lpstr>
      <vt:lpstr>开环控制的特点</vt:lpstr>
      <vt:lpstr>开环控制的运用</vt:lpstr>
      <vt:lpstr>开环控制的运用</vt:lpstr>
      <vt:lpstr>开环控制的运用</vt:lpstr>
      <vt:lpstr>开环控制的运用</vt:lpstr>
      <vt:lpstr>开环控制的运用</vt:lpstr>
      <vt:lpstr>开环控制的运用</vt:lpstr>
      <vt:lpstr>开环控制的运用</vt:lpstr>
      <vt:lpstr>开环控制的运用</vt:lpstr>
      <vt:lpstr>第2课  开环控制处处显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看海的双双</cp:lastModifiedBy>
  <cp:revision>112</cp:revision>
  <dcterms:created xsi:type="dcterms:W3CDTF">2023-12-27T01:51:00Z</dcterms:created>
  <dcterms:modified xsi:type="dcterms:W3CDTF">2025-09-07T10:36:00Z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BDE875EF39854D99988EBE8A88C93E85_13</vt:lpwstr>
  </property>
</Properties>
</file>